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0"/>
  </p:notesMasterIdLst>
  <p:sldIdLst>
    <p:sldId id="256" r:id="rId3"/>
    <p:sldId id="257" r:id="rId4"/>
    <p:sldId id="258" r:id="rId5"/>
    <p:sldId id="259" r:id="rId6"/>
    <p:sldId id="269" r:id="rId7"/>
    <p:sldId id="270" r:id="rId8"/>
    <p:sldId id="271" r:id="rId9"/>
    <p:sldId id="260" r:id="rId10"/>
    <p:sldId id="263" r:id="rId11"/>
    <p:sldId id="261" r:id="rId12"/>
    <p:sldId id="264" r:id="rId13"/>
    <p:sldId id="265" r:id="rId14"/>
    <p:sldId id="262" r:id="rId15"/>
    <p:sldId id="267" r:id="rId16"/>
    <p:sldId id="268" r:id="rId17"/>
    <p:sldId id="272" r:id="rId18"/>
    <p:sldId id="266"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E3B"/>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659" autoAdjust="0"/>
  </p:normalViewPr>
  <p:slideViewPr>
    <p:cSldViewPr snapToGrid="0" snapToObjects="1">
      <p:cViewPr varScale="1">
        <p:scale>
          <a:sx n="71" d="100"/>
          <a:sy n="71" d="100"/>
        </p:scale>
        <p:origin x="-2448" y="-1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782A23-6709-D548-B504-D0BDE78CF958}" type="datetimeFigureOut">
              <a:rPr lang="en-US" smtClean="0"/>
              <a:t>2/14/16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579845-BCD6-EC42-92D6-3CB56A00B28B}" type="slidenum">
              <a:rPr lang="en-US" smtClean="0"/>
              <a:t>‹#›</a:t>
            </a:fld>
            <a:endParaRPr lang="en-US"/>
          </a:p>
        </p:txBody>
      </p:sp>
    </p:spTree>
    <p:extLst>
      <p:ext uri="{BB962C8B-B14F-4D97-AF65-F5344CB8AC3E}">
        <p14:creationId xmlns:p14="http://schemas.microsoft.com/office/powerpoint/2010/main" val="29069326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2</a:t>
            </a:fld>
            <a:endParaRPr lang="en-US"/>
          </a:p>
        </p:txBody>
      </p:sp>
    </p:spTree>
    <p:extLst>
      <p:ext uri="{BB962C8B-B14F-4D97-AF65-F5344CB8AC3E}">
        <p14:creationId xmlns:p14="http://schemas.microsoft.com/office/powerpoint/2010/main" val="4285646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different types of user testing</a:t>
            </a:r>
          </a:p>
          <a:p>
            <a:endParaRPr lang="en-US" dirty="0" smtClean="0"/>
          </a:p>
          <a:p>
            <a:r>
              <a:rPr lang="en-US" dirty="0" smtClean="0"/>
              <a:t>Customer</a:t>
            </a:r>
            <a:r>
              <a:rPr lang="en-US" baseline="0" dirty="0" smtClean="0"/>
              <a:t> discovery – generally – What is the goal you’re trying to achieve? What problems do you have? How do you solve them now? </a:t>
            </a:r>
          </a:p>
          <a:p>
            <a:r>
              <a:rPr lang="en-US" baseline="0" dirty="0" smtClean="0"/>
              <a:t>Usability testing – How does this tool work or not work in achieving that goal? Do you understand how to use the tool? </a:t>
            </a:r>
          </a:p>
          <a:p>
            <a:endParaRPr lang="en-US" baseline="0" dirty="0" smtClean="0"/>
          </a:p>
          <a:p>
            <a:r>
              <a:rPr lang="en-US" baseline="0" dirty="0" smtClean="0"/>
              <a:t>Applies to both</a:t>
            </a:r>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11</a:t>
            </a:fld>
            <a:endParaRPr lang="en-US"/>
          </a:p>
        </p:txBody>
      </p:sp>
    </p:spTree>
    <p:extLst>
      <p:ext uri="{BB962C8B-B14F-4D97-AF65-F5344CB8AC3E}">
        <p14:creationId xmlns:p14="http://schemas.microsoft.com/office/powerpoint/2010/main" val="3271728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Know who you’re testing with– who are your target users? What is your target segment? Target users may be huge (23-35 Males in Shanghai) Target segment should be smaller (23-35 Males in Shanghai who go to the gym at least 3 times a week) they have very different</a:t>
            </a:r>
            <a:r>
              <a:rPr lang="en-US" sz="1200" kern="1200" baseline="0" dirty="0" smtClean="0">
                <a:solidFill>
                  <a:schemeClr val="tx1"/>
                </a:solidFill>
                <a:effectLst/>
                <a:latin typeface="+mn-lt"/>
                <a:ea typeface="+mn-ea"/>
                <a:cs typeface="+mn-cs"/>
              </a:rPr>
              <a:t> sets of problems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(Don’t test with friends) </a:t>
            </a:r>
          </a:p>
          <a:p>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12</a:t>
            </a:fld>
            <a:endParaRPr lang="en-US"/>
          </a:p>
        </p:txBody>
      </p:sp>
    </p:spTree>
    <p:extLst>
      <p:ext uri="{BB962C8B-B14F-4D97-AF65-F5344CB8AC3E}">
        <p14:creationId xmlns:p14="http://schemas.microsoft.com/office/powerpoint/2010/main" val="3349301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with friends – easy but wrong!</a:t>
            </a:r>
          </a:p>
          <a:p>
            <a:r>
              <a:rPr lang="en-US" dirty="0" smtClean="0"/>
              <a:t> </a:t>
            </a:r>
          </a:p>
          <a:p>
            <a:r>
              <a:rPr lang="en-US" dirty="0" smtClean="0"/>
              <a:t>Social Desirability : Users generally tell you what they think you want to hear and are less likely to say disparaging things about people (seen and unseen) and products. This often means users blaming themselves (not the product) if they have a problem but it can also impact preferences.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13</a:t>
            </a:fld>
            <a:endParaRPr lang="en-US"/>
          </a:p>
        </p:txBody>
      </p:sp>
    </p:spTree>
    <p:extLst>
      <p:ext uri="{BB962C8B-B14F-4D97-AF65-F5344CB8AC3E}">
        <p14:creationId xmlns:p14="http://schemas.microsoft.com/office/powerpoint/2010/main" val="30873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Get out (or get them in!) - Steve Blank - Get out of the building – internal brainstorming only goes so far, and it’s easy and sometimes satisfying to argue for hours over the way things should be done or what users want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You (may</a:t>
            </a:r>
            <a:r>
              <a:rPr lang="en-US" sz="1200" kern="1200" baseline="0" dirty="0" smtClean="0">
                <a:solidFill>
                  <a:schemeClr val="tx1"/>
                </a:solidFill>
                <a:effectLst/>
                <a:latin typeface="+mn-lt"/>
                <a:ea typeface="+mn-ea"/>
                <a:cs typeface="+mn-cs"/>
              </a:rPr>
              <a:t> not be your user)  - Usually not in their shoes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Generally one on one is better – testing in groups</a:t>
            </a:r>
            <a:r>
              <a:rPr lang="en-US" sz="1200" kern="1200" baseline="0" dirty="0" smtClean="0">
                <a:solidFill>
                  <a:schemeClr val="tx1"/>
                </a:solidFill>
                <a:effectLst/>
                <a:latin typeface="+mn-lt"/>
                <a:ea typeface="+mn-ea"/>
                <a:cs typeface="+mn-cs"/>
              </a:rPr>
              <a:t> leads to groupthink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Focus on actual past actions – not hypothetical questions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How often do you work out?  VS How many times did you work out in the past week?</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14</a:t>
            </a:fld>
            <a:endParaRPr lang="en-US"/>
          </a:p>
        </p:txBody>
      </p:sp>
    </p:spTree>
    <p:extLst>
      <p:ext uri="{BB962C8B-B14F-4D97-AF65-F5344CB8AC3E}">
        <p14:creationId xmlns:p14="http://schemas.microsoft.com/office/powerpoint/2010/main" val="4229135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Social Desirability</a:t>
            </a:r>
            <a:r>
              <a:rPr lang="en-US" baseline="0" dirty="0" smtClean="0"/>
              <a:t> – by knowing about your product, people will be inclined to tell you want you want to hear</a:t>
            </a:r>
          </a:p>
          <a:p>
            <a:pPr marL="228600" indent="-228600">
              <a:buAutoNum type="arabicPeriod"/>
            </a:pPr>
            <a:r>
              <a:rPr lang="en-US" baseline="0" dirty="0" smtClean="0"/>
              <a:t>You might be talking to users who work at your competitors or would otherwise have a reason to give you bad data</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t>Don’t lead the subject in interviews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Would you rather use this version of the new one?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Instead – show and time them </a:t>
            </a:r>
          </a:p>
          <a:p>
            <a:pPr marL="0" indent="0">
              <a:buNone/>
            </a:pPr>
            <a:endParaRPr lang="en-US" baseline="0" dirty="0" smtClean="0"/>
          </a:p>
          <a:p>
            <a:r>
              <a:rPr lang="en-US" dirty="0" smtClean="0"/>
              <a:t>Be as neutral as possible!</a:t>
            </a:r>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15</a:t>
            </a:fld>
            <a:endParaRPr lang="en-US"/>
          </a:p>
        </p:txBody>
      </p:sp>
    </p:spTree>
    <p:extLst>
      <p:ext uri="{BB962C8B-B14F-4D97-AF65-F5344CB8AC3E}">
        <p14:creationId xmlns:p14="http://schemas.microsoft.com/office/powerpoint/2010/main" val="2547486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learn and understand the players so you can make good strategic decisions </a:t>
            </a:r>
          </a:p>
          <a:p>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2919671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17</a:t>
            </a:fld>
            <a:endParaRPr lang="en-US"/>
          </a:p>
        </p:txBody>
      </p:sp>
    </p:spTree>
    <p:extLst>
      <p:ext uri="{BB962C8B-B14F-4D97-AF65-F5344CB8AC3E}">
        <p14:creationId xmlns:p14="http://schemas.microsoft.com/office/powerpoint/2010/main" val="1779475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Who is group a/b/c </a:t>
            </a:r>
          </a:p>
          <a:p>
            <a:r>
              <a:rPr lang="en-US" sz="1200" kern="1200" dirty="0" smtClean="0">
                <a:solidFill>
                  <a:schemeClr val="tx1"/>
                </a:solidFill>
                <a:effectLst/>
                <a:latin typeface="+mn-lt"/>
                <a:ea typeface="+mn-ea"/>
                <a:cs typeface="+mn-cs"/>
              </a:rPr>
              <a:t>Good news, bad news – good news first / bad news first?</a:t>
            </a:r>
          </a:p>
          <a:p>
            <a:r>
              <a:rPr lang="en-US" sz="1200" kern="1200" dirty="0" smtClean="0">
                <a:solidFill>
                  <a:schemeClr val="tx1"/>
                </a:solidFill>
                <a:effectLst/>
                <a:latin typeface="+mn-lt"/>
                <a:ea typeface="+mn-ea"/>
                <a:cs typeface="+mn-cs"/>
              </a:rPr>
              <a:t>Group a happy: Yes user testing, </a:t>
            </a:r>
          </a:p>
          <a:p>
            <a:r>
              <a:rPr lang="en-US" sz="1200" kern="1200" dirty="0" smtClean="0">
                <a:solidFill>
                  <a:schemeClr val="tx1"/>
                </a:solidFill>
                <a:effectLst/>
                <a:latin typeface="+mn-lt"/>
                <a:ea typeface="+mn-ea"/>
                <a:cs typeface="+mn-cs"/>
              </a:rPr>
              <a:t>Group B: unhappy: No talk about history</a:t>
            </a:r>
          </a:p>
          <a:p>
            <a:endParaRPr lang="en-US" dirty="0" smtClean="0"/>
          </a:p>
          <a:p>
            <a:r>
              <a:rPr lang="en-US" sz="1200" kern="1200" dirty="0" smtClean="0">
                <a:solidFill>
                  <a:schemeClr val="tx1"/>
                </a:solidFill>
                <a:effectLst/>
                <a:latin typeface="+mn-lt"/>
                <a:ea typeface="+mn-ea"/>
                <a:cs typeface="+mn-cs"/>
              </a:rPr>
              <a:t>Sorry group B. but! Hoping there’s a group D who likes to play nerdy board games</a:t>
            </a:r>
          </a:p>
          <a:p>
            <a:r>
              <a:rPr lang="en-US" sz="1200" kern="1200" dirty="0" smtClean="0">
                <a:solidFill>
                  <a:schemeClr val="tx1"/>
                </a:solidFill>
                <a:effectLst/>
                <a:latin typeface="+mn-lt"/>
                <a:ea typeface="+mn-ea"/>
                <a:cs typeface="+mn-cs"/>
              </a:rPr>
              <a:t>– because we’re going to talk about nerdy </a:t>
            </a:r>
            <a:r>
              <a:rPr lang="en-US" sz="1200" kern="1200" dirty="0" err="1" smtClean="0">
                <a:solidFill>
                  <a:schemeClr val="tx1"/>
                </a:solidFill>
                <a:effectLst/>
                <a:latin typeface="+mn-lt"/>
                <a:ea typeface="+mn-ea"/>
                <a:cs typeface="+mn-cs"/>
              </a:rPr>
              <a:t>boardgames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3</a:t>
            </a:fld>
            <a:endParaRPr lang="en-US"/>
          </a:p>
        </p:txBody>
      </p:sp>
    </p:spTree>
    <p:extLst>
      <p:ext uri="{BB962C8B-B14F-4D97-AF65-F5344CB8AC3E}">
        <p14:creationId xmlns:p14="http://schemas.microsoft.com/office/powerpoint/2010/main" val="3100216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Introduce Talk</a:t>
            </a:r>
          </a:p>
          <a:p>
            <a:r>
              <a:rPr lang="en-US" sz="1200" kern="1200" dirty="0" smtClean="0">
                <a:solidFill>
                  <a:schemeClr val="tx1"/>
                </a:solidFill>
                <a:effectLst/>
                <a:latin typeface="+mn-lt"/>
                <a:ea typeface="+mn-ea"/>
                <a:cs typeface="+mn-cs"/>
              </a:rPr>
              <a:t>Specifically, we’re going to talk about how the keys to winning in a </a:t>
            </a:r>
            <a:r>
              <a:rPr lang="en-US" sz="1200" kern="1200" dirty="0" err="1" smtClean="0">
                <a:solidFill>
                  <a:schemeClr val="tx1"/>
                </a:solidFill>
                <a:effectLst/>
                <a:latin typeface="+mn-lt"/>
                <a:ea typeface="+mn-ea"/>
                <a:cs typeface="+mn-cs"/>
              </a:rPr>
              <a:t>boardgame</a:t>
            </a:r>
            <a:r>
              <a:rPr lang="en-US" sz="1200" kern="1200" dirty="0" smtClean="0">
                <a:solidFill>
                  <a:schemeClr val="tx1"/>
                </a:solidFill>
                <a:effectLst/>
                <a:latin typeface="+mn-lt"/>
                <a:ea typeface="+mn-ea"/>
                <a:cs typeface="+mn-cs"/>
              </a:rPr>
              <a:t> called Diplomacy, are very similar to the keys to winning in User Testing</a:t>
            </a:r>
          </a:p>
          <a:p>
            <a:r>
              <a:rPr lang="en-US" sz="1200" kern="1200" dirty="0" smtClean="0">
                <a:solidFill>
                  <a:schemeClr val="tx1"/>
                </a:solidFill>
                <a:effectLst/>
                <a:latin typeface="+mn-lt"/>
                <a:ea typeface="+mn-ea"/>
                <a:cs typeface="+mn-cs"/>
              </a:rPr>
              <a:t>Why is this important? Because A. diplomacy is a ton of fun. And B. as almost all successful startups will tell you, it’s important to go fast, but it’s more important to go fast in the right direction.  </a:t>
            </a:r>
          </a:p>
          <a:p>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4</a:t>
            </a:fld>
            <a:endParaRPr lang="en-US"/>
          </a:p>
        </p:txBody>
      </p:sp>
    </p:spTree>
    <p:extLst>
      <p:ext uri="{BB962C8B-B14F-4D97-AF65-F5344CB8AC3E}">
        <p14:creationId xmlns:p14="http://schemas.microsoft.com/office/powerpoint/2010/main" val="756868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Launch first – launch fast </a:t>
            </a:r>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5</a:t>
            </a:fld>
            <a:endParaRPr lang="en-US"/>
          </a:p>
        </p:txBody>
      </p:sp>
    </p:spTree>
    <p:extLst>
      <p:ext uri="{BB962C8B-B14F-4D97-AF65-F5344CB8AC3E}">
        <p14:creationId xmlns:p14="http://schemas.microsoft.com/office/powerpoint/2010/main" val="1674161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Risk</a:t>
            </a:r>
            <a:r>
              <a:rPr lang="en-US" baseline="0" dirty="0" smtClean="0"/>
              <a:t> is </a:t>
            </a:r>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6</a:t>
            </a:fld>
            <a:endParaRPr lang="en-US"/>
          </a:p>
        </p:txBody>
      </p:sp>
    </p:spTree>
    <p:extLst>
      <p:ext uri="{BB962C8B-B14F-4D97-AF65-F5344CB8AC3E}">
        <p14:creationId xmlns:p14="http://schemas.microsoft.com/office/powerpoint/2010/main" val="438672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Iterative process!</a:t>
            </a:r>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7</a:t>
            </a:fld>
            <a:endParaRPr lang="en-US"/>
          </a:p>
        </p:txBody>
      </p:sp>
    </p:spTree>
    <p:extLst>
      <p:ext uri="{BB962C8B-B14F-4D97-AF65-F5344CB8AC3E}">
        <p14:creationId xmlns:p14="http://schemas.microsoft.com/office/powerpoint/2010/main" val="2930843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Introduce Diplomacy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diplomacy  - nerdy </a:t>
            </a:r>
            <a:r>
              <a:rPr lang="en-US" sz="1200" kern="1200" dirty="0" err="1" smtClean="0">
                <a:solidFill>
                  <a:schemeClr val="tx1"/>
                </a:solidFill>
                <a:effectLst/>
                <a:latin typeface="+mn-lt"/>
                <a:ea typeface="+mn-ea"/>
                <a:cs typeface="+mn-cs"/>
              </a:rPr>
              <a:t>boardgame</a:t>
            </a:r>
            <a:r>
              <a:rPr lang="en-US" sz="1200" kern="1200" dirty="0" smtClean="0">
                <a:solidFill>
                  <a:schemeClr val="tx1"/>
                </a:solidFill>
                <a:effectLst/>
                <a:latin typeface="+mn-lt"/>
                <a:ea typeface="+mn-ea"/>
                <a:cs typeface="+mn-cs"/>
              </a:rPr>
              <a:t>. Monopoly, hungry hungry hippos, or even settlers of </a:t>
            </a:r>
            <a:r>
              <a:rPr lang="en-US" sz="1200" kern="1200" dirty="0" err="1" smtClean="0">
                <a:solidFill>
                  <a:schemeClr val="tx1"/>
                </a:solidFill>
                <a:effectLst/>
                <a:latin typeface="+mn-lt"/>
                <a:ea typeface="+mn-ea"/>
                <a:cs typeface="+mn-cs"/>
              </a:rPr>
              <a:t>catan</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Diplomacy 1959 in USA </a:t>
            </a:r>
          </a:p>
          <a:p>
            <a:r>
              <a:rPr lang="en-US" sz="1200" kern="1200" dirty="0" smtClean="0">
                <a:solidFill>
                  <a:schemeClr val="tx1"/>
                </a:solidFill>
                <a:effectLst/>
                <a:latin typeface="+mn-lt"/>
                <a:ea typeface="+mn-ea"/>
                <a:cs typeface="+mn-cs"/>
              </a:rPr>
              <a:t>Game set right before the outbreak of World War I – purpose is to take over all the land on the board </a:t>
            </a:r>
          </a:p>
          <a:p>
            <a:r>
              <a:rPr lang="en-US" sz="1200" kern="1200" dirty="0" smtClean="0">
                <a:solidFill>
                  <a:schemeClr val="tx1"/>
                </a:solidFill>
                <a:effectLst/>
                <a:latin typeface="+mn-lt"/>
                <a:ea typeface="+mn-ea"/>
                <a:cs typeface="+mn-cs"/>
              </a:rPr>
              <a:t>If you’re saying wait a minute… Risk 1957 in France</a:t>
            </a:r>
          </a:p>
          <a:p>
            <a:endParaRPr lang="en-US" dirty="0" smtClean="0"/>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Difference! In risk, roll dice, one person, steamroll – diplomacy, all units have the same strength… </a:t>
            </a:r>
          </a:p>
          <a:p>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8</a:t>
            </a:fld>
            <a:endParaRPr lang="en-US"/>
          </a:p>
        </p:txBody>
      </p:sp>
    </p:spTree>
    <p:extLst>
      <p:ext uri="{BB962C8B-B14F-4D97-AF65-F5344CB8AC3E}">
        <p14:creationId xmlns:p14="http://schemas.microsoft.com/office/powerpoint/2010/main" val="3966388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Cooperation</a:t>
            </a:r>
            <a:r>
              <a:rPr lang="en-US" baseline="0" dirty="0" smtClean="0"/>
              <a:t> – coordination!</a:t>
            </a:r>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9</a:t>
            </a:fld>
            <a:endParaRPr lang="en-US"/>
          </a:p>
        </p:txBody>
      </p:sp>
    </p:spTree>
    <p:extLst>
      <p:ext uri="{BB962C8B-B14F-4D97-AF65-F5344CB8AC3E}">
        <p14:creationId xmlns:p14="http://schemas.microsoft.com/office/powerpoint/2010/main" val="1981933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learn and understand the players so you can make good strategic decisions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Know who you’re playing with (Don’t play with friends)</a:t>
            </a:r>
          </a:p>
          <a:p>
            <a:pPr lvl="0"/>
            <a:r>
              <a:rPr lang="en-US" sz="1200" kern="1200" dirty="0" smtClean="0">
                <a:solidFill>
                  <a:schemeClr val="tx1"/>
                </a:solidFill>
                <a:effectLst/>
                <a:latin typeface="+mn-lt"/>
                <a:ea typeface="+mn-ea"/>
                <a:cs typeface="+mn-cs"/>
              </a:rPr>
              <a:t>	Understand</a:t>
            </a:r>
            <a:r>
              <a:rPr lang="en-US" sz="1200" kern="1200" baseline="0" dirty="0" smtClean="0">
                <a:solidFill>
                  <a:schemeClr val="tx1"/>
                </a:solidFill>
                <a:effectLst/>
                <a:latin typeface="+mn-lt"/>
                <a:ea typeface="+mn-ea"/>
                <a:cs typeface="+mn-cs"/>
              </a:rPr>
              <a:t> their personalities, their motivations – some are in it just for the fun, others are more serious. Boyfriend / girlfriend </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Talk it out</a:t>
            </a:r>
          </a:p>
          <a:p>
            <a:pPr lvl="1"/>
            <a:r>
              <a:rPr lang="en-US" sz="1200" kern="1200" dirty="0" smtClean="0">
                <a:solidFill>
                  <a:schemeClr val="tx1"/>
                </a:solidFill>
                <a:effectLst/>
                <a:latin typeface="+mn-lt"/>
                <a:ea typeface="+mn-ea"/>
                <a:cs typeface="+mn-cs"/>
              </a:rPr>
              <a:t>Two ways to play diplomacy – face to face – over the internet – communication </a:t>
            </a:r>
          </a:p>
          <a:p>
            <a:pPr lvl="1"/>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Don’t give yourself away</a:t>
            </a:r>
          </a:p>
          <a:p>
            <a:pPr lvl="1"/>
            <a:r>
              <a:rPr lang="en-US" sz="1200" kern="1200" dirty="0" smtClean="0">
                <a:solidFill>
                  <a:schemeClr val="tx1"/>
                </a:solidFill>
                <a:effectLst/>
                <a:latin typeface="+mn-lt"/>
                <a:ea typeface="+mn-ea"/>
                <a:cs typeface="+mn-cs"/>
              </a:rPr>
              <a:t>IN the beginning, everything is roses and optimism. Unfortunately diplomacy is a 0 sum game. There are 34 supply centers, and there can be only one winner. That means there’s a delicate line between beautiful friendship, and a body at the bottom of the lake.  </a:t>
            </a:r>
          </a:p>
          <a:p>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10</a:t>
            </a:fld>
            <a:endParaRPr lang="en-US"/>
          </a:p>
        </p:txBody>
      </p:sp>
    </p:spTree>
    <p:extLst>
      <p:ext uri="{BB962C8B-B14F-4D97-AF65-F5344CB8AC3E}">
        <p14:creationId xmlns:p14="http://schemas.microsoft.com/office/powerpoint/2010/main" val="2919671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defRPr sz="54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2/14/16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36636D-D922-432D-A958-524484B5923D}" type="datetimeFigureOut">
              <a:rPr lang="en-US" smtClean="0"/>
              <a:pPr/>
              <a:t>2/14/16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2/14/16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defRPr sz="54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solidFill>
                  <a:prstClr val="white">
                    <a:tint val="75000"/>
                  </a:prstClr>
                </a:solidFill>
                <a:latin typeface="Franklin Gothic Medium"/>
              </a:rPr>
              <a:pPr/>
              <a:t>2/14/16</a:t>
            </a:fld>
            <a:endParaRPr lang="en-US">
              <a:solidFill>
                <a:prstClr val="white">
                  <a:tint val="75000"/>
                </a:prstClr>
              </a:solidFill>
              <a:latin typeface="Franklin Gothic Medium"/>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Franklin Gothic Medium"/>
            </a:endParaRPr>
          </a:p>
        </p:txBody>
      </p:sp>
      <p:sp>
        <p:nvSpPr>
          <p:cNvPr id="6" name="Slide Number Placeholder 5"/>
          <p:cNvSpPr>
            <a:spLocks noGrp="1"/>
          </p:cNvSpPr>
          <p:nvPr>
            <p:ph type="sldNum" sz="quarter" idx="12"/>
          </p:nvPr>
        </p:nvSpPr>
        <p:spPr/>
        <p:txBody>
          <a:body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3302424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solidFill>
                  <a:prstClr val="white">
                    <a:tint val="75000"/>
                  </a:prstClr>
                </a:solidFill>
                <a:latin typeface="Franklin Gothic Medium"/>
              </a:rPr>
              <a:pPr/>
              <a:t>2/14/16</a:t>
            </a:fld>
            <a:endParaRPr lang="en-US">
              <a:solidFill>
                <a:prstClr val="white">
                  <a:tint val="75000"/>
                </a:prstClr>
              </a:solidFill>
              <a:latin typeface="Franklin Gothic Medium"/>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Franklin Gothic Medium"/>
            </a:endParaRPr>
          </a:p>
        </p:txBody>
      </p:sp>
      <p:sp>
        <p:nvSpPr>
          <p:cNvPr id="6" name="Slide Number Placeholder 5"/>
          <p:cNvSpPr>
            <a:spLocks noGrp="1"/>
          </p:cNvSpPr>
          <p:nvPr>
            <p:ph type="sldNum" sz="quarter" idx="12"/>
          </p:nvPr>
        </p:nvSpPr>
        <p:spPr/>
        <p:txBody>
          <a:body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4256069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solidFill>
                  <a:prstClr val="white">
                    <a:tint val="75000"/>
                  </a:prstClr>
                </a:solidFill>
                <a:latin typeface="Franklin Gothic Medium"/>
              </a:rPr>
              <a:pPr/>
              <a:t>2/14/16</a:t>
            </a:fld>
            <a:endParaRPr lang="en-US">
              <a:solidFill>
                <a:prstClr val="white">
                  <a:tint val="75000"/>
                </a:prstClr>
              </a:solidFill>
              <a:latin typeface="Franklin Gothic Medium"/>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Franklin Gothic Medium"/>
            </a:endParaRPr>
          </a:p>
        </p:txBody>
      </p:sp>
      <p:sp>
        <p:nvSpPr>
          <p:cNvPr id="6" name="Slide Number Placeholder 5"/>
          <p:cNvSpPr>
            <a:spLocks noGrp="1"/>
          </p:cNvSpPr>
          <p:nvPr>
            <p:ph type="sldNum" sz="quarter" idx="12"/>
          </p:nvPr>
        </p:nvSpPr>
        <p:spPr/>
        <p:txBody>
          <a:body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3439958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E36636D-D922-432D-A958-524484B5923D}" type="datetimeFigureOut">
              <a:rPr lang="en-US" smtClean="0">
                <a:solidFill>
                  <a:prstClr val="white">
                    <a:tint val="75000"/>
                  </a:prstClr>
                </a:solidFill>
                <a:latin typeface="Franklin Gothic Medium"/>
              </a:rPr>
              <a:pPr/>
              <a:t>2/14/16</a:t>
            </a:fld>
            <a:endParaRPr lang="en-US">
              <a:solidFill>
                <a:prstClr val="white">
                  <a:tint val="75000"/>
                </a:prstClr>
              </a:solidFill>
              <a:latin typeface="Franklin Gothic Medium"/>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Franklin Gothic Medium"/>
            </a:endParaRPr>
          </a:p>
        </p:txBody>
      </p:sp>
      <p:sp>
        <p:nvSpPr>
          <p:cNvPr id="7" name="Slide Number Placeholder 6"/>
          <p:cNvSpPr>
            <a:spLocks noGrp="1"/>
          </p:cNvSpPr>
          <p:nvPr>
            <p:ph type="sldNum" sz="quarter" idx="12"/>
          </p:nvPr>
        </p:nvSpPr>
        <p:spPr/>
        <p:txBody>
          <a:body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42659277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E36636D-D922-432D-A958-524484B5923D}" type="datetimeFigureOut">
              <a:rPr lang="en-US" smtClean="0">
                <a:solidFill>
                  <a:prstClr val="white">
                    <a:tint val="75000"/>
                  </a:prstClr>
                </a:solidFill>
                <a:latin typeface="Franklin Gothic Medium"/>
              </a:rPr>
              <a:pPr/>
              <a:t>2/14/16</a:t>
            </a:fld>
            <a:endParaRPr lang="en-US">
              <a:solidFill>
                <a:prstClr val="white">
                  <a:tint val="75000"/>
                </a:prstClr>
              </a:solidFill>
              <a:latin typeface="Franklin Gothic Medium"/>
            </a:endParaRPr>
          </a:p>
        </p:txBody>
      </p:sp>
      <p:sp>
        <p:nvSpPr>
          <p:cNvPr id="8" name="Footer Placeholder 7"/>
          <p:cNvSpPr>
            <a:spLocks noGrp="1"/>
          </p:cNvSpPr>
          <p:nvPr>
            <p:ph type="ftr" sz="quarter" idx="11"/>
          </p:nvPr>
        </p:nvSpPr>
        <p:spPr/>
        <p:txBody>
          <a:bodyPr/>
          <a:lstStyle/>
          <a:p>
            <a:endParaRPr lang="en-US">
              <a:solidFill>
                <a:prstClr val="white">
                  <a:tint val="75000"/>
                </a:prstClr>
              </a:solidFill>
              <a:latin typeface="Franklin Gothic Medium"/>
            </a:endParaRPr>
          </a:p>
        </p:txBody>
      </p:sp>
      <p:sp>
        <p:nvSpPr>
          <p:cNvPr id="9" name="Slide Number Placeholder 8"/>
          <p:cNvSpPr>
            <a:spLocks noGrp="1"/>
          </p:cNvSpPr>
          <p:nvPr>
            <p:ph type="sldNum" sz="quarter" idx="12"/>
          </p:nvPr>
        </p:nvSpPr>
        <p:spPr/>
        <p:txBody>
          <a:body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703900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36636D-D922-432D-A958-524484B5923D}" type="datetimeFigureOut">
              <a:rPr lang="en-US" smtClean="0">
                <a:solidFill>
                  <a:prstClr val="white">
                    <a:tint val="75000"/>
                  </a:prstClr>
                </a:solidFill>
                <a:latin typeface="Franklin Gothic Medium"/>
              </a:rPr>
              <a:pPr/>
              <a:t>2/14/16</a:t>
            </a:fld>
            <a:endParaRPr lang="en-US">
              <a:solidFill>
                <a:prstClr val="white">
                  <a:tint val="75000"/>
                </a:prstClr>
              </a:solidFill>
              <a:latin typeface="Franklin Gothic Medium"/>
            </a:endParaRPr>
          </a:p>
        </p:txBody>
      </p:sp>
      <p:sp>
        <p:nvSpPr>
          <p:cNvPr id="4" name="Footer Placeholder 3"/>
          <p:cNvSpPr>
            <a:spLocks noGrp="1"/>
          </p:cNvSpPr>
          <p:nvPr>
            <p:ph type="ftr" sz="quarter" idx="11"/>
          </p:nvPr>
        </p:nvSpPr>
        <p:spPr/>
        <p:txBody>
          <a:bodyPr/>
          <a:lstStyle/>
          <a:p>
            <a:endParaRPr lang="en-US">
              <a:solidFill>
                <a:prstClr val="white">
                  <a:tint val="75000"/>
                </a:prstClr>
              </a:solidFill>
              <a:latin typeface="Franklin Gothic Medium"/>
            </a:endParaRPr>
          </a:p>
        </p:txBody>
      </p:sp>
      <p:sp>
        <p:nvSpPr>
          <p:cNvPr id="5" name="Slide Number Placeholder 4"/>
          <p:cNvSpPr>
            <a:spLocks noGrp="1"/>
          </p:cNvSpPr>
          <p:nvPr>
            <p:ph type="sldNum" sz="quarter" idx="12"/>
          </p:nvPr>
        </p:nvSpPr>
        <p:spPr/>
        <p:txBody>
          <a:body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1686714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solidFill>
                  <a:prstClr val="white">
                    <a:tint val="75000"/>
                  </a:prstClr>
                </a:solidFill>
                <a:latin typeface="Franklin Gothic Medium"/>
              </a:rPr>
              <a:pPr/>
              <a:t>2/14/16</a:t>
            </a:fld>
            <a:endParaRPr lang="en-US">
              <a:solidFill>
                <a:prstClr val="white">
                  <a:tint val="75000"/>
                </a:prstClr>
              </a:solidFill>
              <a:latin typeface="Franklin Gothic Medium"/>
            </a:endParaRPr>
          </a:p>
        </p:txBody>
      </p:sp>
      <p:sp>
        <p:nvSpPr>
          <p:cNvPr id="3" name="Footer Placeholder 2"/>
          <p:cNvSpPr>
            <a:spLocks noGrp="1"/>
          </p:cNvSpPr>
          <p:nvPr>
            <p:ph type="ftr" sz="quarter" idx="11"/>
          </p:nvPr>
        </p:nvSpPr>
        <p:spPr/>
        <p:txBody>
          <a:bodyPr/>
          <a:lstStyle/>
          <a:p>
            <a:endParaRPr lang="en-US">
              <a:solidFill>
                <a:prstClr val="white">
                  <a:tint val="75000"/>
                </a:prstClr>
              </a:solidFill>
              <a:latin typeface="Franklin Gothic Medium"/>
            </a:endParaRPr>
          </a:p>
        </p:txBody>
      </p:sp>
      <p:sp>
        <p:nvSpPr>
          <p:cNvPr id="4" name="Slide Number Placeholder 3"/>
          <p:cNvSpPr>
            <a:spLocks noGrp="1"/>
          </p:cNvSpPr>
          <p:nvPr>
            <p:ph type="sldNum" sz="quarter" idx="12"/>
          </p:nvPr>
        </p:nvSpPr>
        <p:spPr/>
        <p:txBody>
          <a:body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693419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solidFill>
                  <a:prstClr val="white">
                    <a:tint val="75000"/>
                  </a:prstClr>
                </a:solidFill>
                <a:latin typeface="Franklin Gothic Medium"/>
              </a:rPr>
              <a:pPr/>
              <a:t>2/14/16</a:t>
            </a:fld>
            <a:endParaRPr lang="en-US">
              <a:solidFill>
                <a:prstClr val="white">
                  <a:tint val="75000"/>
                </a:prstClr>
              </a:solidFill>
              <a:latin typeface="Franklin Gothic Medium"/>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Franklin Gothic Medium"/>
            </a:endParaRPr>
          </a:p>
        </p:txBody>
      </p:sp>
      <p:sp>
        <p:nvSpPr>
          <p:cNvPr id="7" name="Slide Number Placeholder 6"/>
          <p:cNvSpPr>
            <a:spLocks noGrp="1"/>
          </p:cNvSpPr>
          <p:nvPr>
            <p:ph type="sldNum" sz="quarter" idx="12"/>
          </p:nvPr>
        </p:nvSpPr>
        <p:spPr/>
        <p:txBody>
          <a:body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3316767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2/14/16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solidFill>
                  <a:prstClr val="white">
                    <a:tint val="75000"/>
                  </a:prstClr>
                </a:solidFill>
                <a:latin typeface="Franklin Gothic Medium"/>
              </a:rPr>
              <a:pPr/>
              <a:t>2/14/16</a:t>
            </a:fld>
            <a:endParaRPr lang="en-US">
              <a:solidFill>
                <a:prstClr val="white">
                  <a:tint val="75000"/>
                </a:prstClr>
              </a:solidFill>
              <a:latin typeface="Franklin Gothic Medium"/>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Franklin Gothic Medium"/>
            </a:endParaRPr>
          </a:p>
        </p:txBody>
      </p:sp>
      <p:sp>
        <p:nvSpPr>
          <p:cNvPr id="7" name="Slide Number Placeholder 6"/>
          <p:cNvSpPr>
            <a:spLocks noGrp="1"/>
          </p:cNvSpPr>
          <p:nvPr>
            <p:ph type="sldNum" sz="quarter" idx="12"/>
          </p:nvPr>
        </p:nvSpPr>
        <p:spPr/>
        <p:txBody>
          <a:body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4897406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36636D-D922-432D-A958-524484B5923D}" type="datetimeFigureOut">
              <a:rPr lang="en-US" smtClean="0">
                <a:solidFill>
                  <a:prstClr val="white">
                    <a:tint val="75000"/>
                  </a:prstClr>
                </a:solidFill>
                <a:latin typeface="Franklin Gothic Medium"/>
              </a:rPr>
              <a:pPr/>
              <a:t>2/14/16</a:t>
            </a:fld>
            <a:endParaRPr lang="en-US">
              <a:solidFill>
                <a:prstClr val="white">
                  <a:tint val="75000"/>
                </a:prstClr>
              </a:solidFill>
              <a:latin typeface="Franklin Gothic Medium"/>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Franklin Gothic Medium"/>
            </a:endParaRPr>
          </a:p>
        </p:txBody>
      </p:sp>
      <p:sp>
        <p:nvSpPr>
          <p:cNvPr id="6" name="Slide Number Placeholder 5"/>
          <p:cNvSpPr>
            <a:spLocks noGrp="1"/>
          </p:cNvSpPr>
          <p:nvPr>
            <p:ph type="sldNum" sz="quarter" idx="12"/>
          </p:nvPr>
        </p:nvSpPr>
        <p:spPr/>
        <p:txBody>
          <a:body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14863127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solidFill>
                  <a:prstClr val="white">
                    <a:tint val="75000"/>
                  </a:prstClr>
                </a:solidFill>
                <a:latin typeface="Franklin Gothic Medium"/>
              </a:rPr>
              <a:pPr/>
              <a:t>2/14/16</a:t>
            </a:fld>
            <a:endParaRPr lang="en-US">
              <a:solidFill>
                <a:prstClr val="white">
                  <a:tint val="75000"/>
                </a:prstClr>
              </a:solidFill>
              <a:latin typeface="Franklin Gothic Medium"/>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Franklin Gothic Medium"/>
            </a:endParaRPr>
          </a:p>
        </p:txBody>
      </p:sp>
      <p:sp>
        <p:nvSpPr>
          <p:cNvPr id="6" name="Slide Number Placeholder 5"/>
          <p:cNvSpPr>
            <a:spLocks noGrp="1"/>
          </p:cNvSpPr>
          <p:nvPr>
            <p:ph type="sldNum" sz="quarter" idx="12"/>
          </p:nvPr>
        </p:nvSpPr>
        <p:spPr/>
        <p:txBody>
          <a:body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3418919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2/14/16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E36636D-D922-432D-A958-524484B5923D}" type="datetimeFigureOut">
              <a:rPr lang="en-US" smtClean="0"/>
              <a:pPr/>
              <a:t>2/14/16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E36636D-D922-432D-A958-524484B5923D}" type="datetimeFigureOut">
              <a:rPr lang="en-US" smtClean="0"/>
              <a:pPr/>
              <a:t>2/14/16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36636D-D922-432D-A958-524484B5923D}" type="datetimeFigureOut">
              <a:rPr lang="en-US" smtClean="0"/>
              <a:pPr/>
              <a:t>2/14/16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2/14/16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2/14/16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2/14/16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36636D-D922-432D-A958-524484B5923D}" type="datetimeFigureOut">
              <a:rPr lang="en-US" smtClean="0"/>
              <a:pPr/>
              <a:t>2/14/16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8FB93-0A08-4E7D-8E63-9EFA29F1E093}"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5000" b="1" i="0" kern="1200">
          <a:solidFill>
            <a:schemeClr val="tx1"/>
          </a:solidFill>
          <a:latin typeface="Helvetica Neue"/>
          <a:ea typeface="+mj-ea"/>
          <a:cs typeface="Helvetica Neue"/>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b="0" i="0" kern="1200">
          <a:solidFill>
            <a:schemeClr val="tx1"/>
          </a:solidFill>
          <a:latin typeface="Helvetica Neue Medium"/>
          <a:ea typeface="+mn-ea"/>
          <a:cs typeface="Helvetica Neue Medium"/>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Helvetica Neue"/>
          <a:ea typeface="+mn-ea"/>
          <a:cs typeface="Helvetica Neue"/>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Helvetica Neue"/>
          <a:ea typeface="+mn-ea"/>
          <a:cs typeface="Helvetica Neue"/>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Helvetica Neue"/>
          <a:ea typeface="+mn-ea"/>
          <a:cs typeface="Helvetica Neue"/>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Helvetica Neue"/>
          <a:ea typeface="+mn-ea"/>
          <a:cs typeface="Helvetica Neu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36636D-D922-432D-A958-524484B5923D}" type="datetimeFigureOut">
              <a:rPr lang="en-US" smtClean="0">
                <a:solidFill>
                  <a:prstClr val="white">
                    <a:tint val="75000"/>
                  </a:prstClr>
                </a:solidFill>
                <a:latin typeface="Franklin Gothic Medium"/>
              </a:rPr>
              <a:pPr/>
              <a:t>2/14/16</a:t>
            </a:fld>
            <a:endParaRPr lang="en-US">
              <a:solidFill>
                <a:prstClr val="white">
                  <a:tint val="75000"/>
                </a:prstClr>
              </a:solidFill>
              <a:latin typeface="Franklin Gothic Medium"/>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white">
                  <a:tint val="75000"/>
                </a:prstClr>
              </a:solidFill>
              <a:latin typeface="Franklin Gothic Medium"/>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252117180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5000" b="1" i="0" kern="1200">
          <a:solidFill>
            <a:schemeClr val="tx1"/>
          </a:solidFill>
          <a:latin typeface="Helvetica Neue"/>
          <a:ea typeface="+mj-ea"/>
          <a:cs typeface="Helvetica Neue"/>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b="0" i="0" kern="1200">
          <a:solidFill>
            <a:schemeClr val="tx1"/>
          </a:solidFill>
          <a:latin typeface="Helvetica Neue Medium"/>
          <a:ea typeface="+mn-ea"/>
          <a:cs typeface="Helvetica Neue Medium"/>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Helvetica Neue"/>
          <a:ea typeface="+mn-ea"/>
          <a:cs typeface="Helvetica Neue"/>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Helvetica Neue"/>
          <a:ea typeface="+mn-ea"/>
          <a:cs typeface="Helvetica Neue"/>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Helvetica Neue"/>
          <a:ea typeface="+mn-ea"/>
          <a:cs typeface="Helvetica Neue"/>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Helvetica Neue"/>
          <a:ea typeface="+mn-ea"/>
          <a:cs typeface="Helvetica Neu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75000"/>
                <a:lumOff val="25000"/>
              </a:schemeClr>
            </a:gs>
            <a:gs pos="1000">
              <a:schemeClr val="bg1">
                <a:lumMod val="95000"/>
                <a:lumOff val="5000"/>
              </a:schemeClr>
            </a:gs>
          </a:gsLst>
          <a:lin ang="822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User Testing </a:t>
            </a:r>
            <a:r>
              <a:rPr lang="en-US" smtClean="0"/>
              <a:t>and </a:t>
            </a:r>
            <a:r>
              <a:rPr lang="en-US" smtClean="0"/>
              <a:t>1959 </a:t>
            </a:r>
            <a:r>
              <a:rPr lang="en-US" dirty="0" smtClean="0"/>
              <a:t>Diplomacy</a:t>
            </a:r>
            <a:endParaRPr lang="en-US" dirty="0"/>
          </a:p>
        </p:txBody>
      </p:sp>
      <p:sp>
        <p:nvSpPr>
          <p:cNvPr id="3" name="Subtitle 2"/>
          <p:cNvSpPr>
            <a:spLocks noGrp="1"/>
          </p:cNvSpPr>
          <p:nvPr>
            <p:ph type="subTitle" idx="1"/>
          </p:nvPr>
        </p:nvSpPr>
        <p:spPr>
          <a:xfrm>
            <a:off x="263568" y="5896188"/>
            <a:ext cx="8697732" cy="1752601"/>
          </a:xfrm>
        </p:spPr>
        <p:txBody>
          <a:bodyPr>
            <a:normAutofit/>
          </a:bodyPr>
          <a:lstStyle/>
          <a:p>
            <a:r>
              <a:rPr lang="en-US" dirty="0" smtClean="0"/>
              <a:t>Noah Solnick</a:t>
            </a:r>
            <a:endParaRPr lang="en-US" dirty="0"/>
          </a:p>
        </p:txBody>
      </p:sp>
    </p:spTree>
    <p:extLst>
      <p:ext uri="{BB962C8B-B14F-4D97-AF65-F5344CB8AC3E}">
        <p14:creationId xmlns:p14="http://schemas.microsoft.com/office/powerpoint/2010/main" val="185276790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crown.jpg"/>
          <p:cNvPicPr>
            <a:picLocks noChangeAspect="1"/>
          </p:cNvPicPr>
          <p:nvPr/>
        </p:nvPicPr>
        <p:blipFill>
          <a:blip r:embed="rId3">
            <a:alphaModFix amt="24000"/>
            <a:extLst>
              <a:ext uri="{28A0092B-C50C-407E-A947-70E740481C1C}">
                <a14:useLocalDpi xmlns:a14="http://schemas.microsoft.com/office/drawing/2010/main" val="0"/>
              </a:ext>
            </a:extLst>
          </a:blip>
          <a:stretch>
            <a:fillRect/>
          </a:stretch>
        </p:blipFill>
        <p:spPr>
          <a:xfrm>
            <a:off x="3467156" y="3028326"/>
            <a:ext cx="5542515" cy="3626883"/>
          </a:xfrm>
          <a:prstGeom prst="rect">
            <a:avLst/>
          </a:prstGeom>
        </p:spPr>
      </p:pic>
      <p:sp>
        <p:nvSpPr>
          <p:cNvPr id="2" name="Title 1"/>
          <p:cNvSpPr>
            <a:spLocks noGrp="1"/>
          </p:cNvSpPr>
          <p:nvPr>
            <p:ph type="title"/>
          </p:nvPr>
        </p:nvSpPr>
        <p:spPr>
          <a:xfrm>
            <a:off x="-1863147" y="139714"/>
            <a:ext cx="8229600" cy="1143000"/>
          </a:xfrm>
        </p:spPr>
        <p:txBody>
          <a:bodyPr/>
          <a:lstStyle/>
          <a:p>
            <a:r>
              <a:rPr lang="en-US" dirty="0" smtClean="0">
                <a:solidFill>
                  <a:srgbClr val="000000"/>
                </a:solidFill>
              </a:rPr>
              <a:t>How to win</a:t>
            </a:r>
            <a:endParaRPr lang="en-US" dirty="0">
              <a:solidFill>
                <a:srgbClr val="000000"/>
              </a:solidFill>
            </a:endParaRPr>
          </a:p>
        </p:txBody>
      </p:sp>
      <p:sp>
        <p:nvSpPr>
          <p:cNvPr id="7" name="TextBox 6"/>
          <p:cNvSpPr txBox="1"/>
          <p:nvPr/>
        </p:nvSpPr>
        <p:spPr>
          <a:xfrm>
            <a:off x="1001421" y="1448352"/>
            <a:ext cx="6875554" cy="3170099"/>
          </a:xfrm>
          <a:prstGeom prst="rect">
            <a:avLst/>
          </a:prstGeom>
          <a:noFill/>
        </p:spPr>
        <p:txBody>
          <a:bodyPr wrap="square" rtlCol="0">
            <a:spAutoFit/>
          </a:bodyPr>
          <a:lstStyle/>
          <a:p>
            <a:pPr marL="742950" lvl="0" indent="-742950">
              <a:buFont typeface="+mj-lt"/>
              <a:buAutoNum type="arabicPeriod"/>
            </a:pPr>
            <a:r>
              <a:rPr lang="en-US" sz="4000" dirty="0">
                <a:solidFill>
                  <a:srgbClr val="000000"/>
                </a:solidFill>
              </a:rPr>
              <a:t>Know who you’re playing with (Don’t play with friends)</a:t>
            </a:r>
          </a:p>
          <a:p>
            <a:pPr marL="742950" lvl="0" indent="-742950">
              <a:buFont typeface="+mj-lt"/>
              <a:buAutoNum type="arabicPeriod"/>
            </a:pPr>
            <a:r>
              <a:rPr lang="en-US" sz="4000" dirty="0">
                <a:solidFill>
                  <a:srgbClr val="000000"/>
                </a:solidFill>
              </a:rPr>
              <a:t>Talk it out</a:t>
            </a:r>
          </a:p>
          <a:p>
            <a:pPr marL="742950" lvl="0" indent="-742950">
              <a:buFont typeface="+mj-lt"/>
              <a:buAutoNum type="arabicPeriod"/>
            </a:pPr>
            <a:r>
              <a:rPr lang="en-US" sz="4000" dirty="0">
                <a:solidFill>
                  <a:srgbClr val="000000"/>
                </a:solidFill>
              </a:rPr>
              <a:t>Don’t give yourself away</a:t>
            </a:r>
          </a:p>
        </p:txBody>
      </p:sp>
      <p:sp>
        <p:nvSpPr>
          <p:cNvPr id="9" name="Content Placeholder 8"/>
          <p:cNvSpPr>
            <a:spLocks noGrp="1"/>
          </p:cNvSpPr>
          <p:nvPr>
            <p:ph idx="1"/>
          </p:nvPr>
        </p:nvSpPr>
        <p:spPr/>
        <p:txBody>
          <a:bodyPr/>
          <a:lstStyle/>
          <a:p>
            <a:endParaRPr lang="en-US" dirty="0"/>
          </a:p>
        </p:txBody>
      </p:sp>
    </p:spTree>
    <p:extLst>
      <p:ext uri="{BB962C8B-B14F-4D97-AF65-F5344CB8AC3E}">
        <p14:creationId xmlns:p14="http://schemas.microsoft.com/office/powerpoint/2010/main" val="36421212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260501" y="4474996"/>
            <a:ext cx="10175829" cy="2431164"/>
          </a:xfrm>
          <a:prstGeom prst="rect">
            <a:avLst/>
          </a:prstGeom>
          <a:gradFill flip="none" rotWithShape="1">
            <a:gsLst>
              <a:gs pos="0">
                <a:schemeClr val="accent1">
                  <a:shade val="51000"/>
                  <a:satMod val="130000"/>
                  <a:alpha val="77000"/>
                </a:schemeClr>
              </a:gs>
              <a:gs pos="80000">
                <a:schemeClr val="accent1">
                  <a:shade val="93000"/>
                  <a:satMod val="130000"/>
                  <a:alpha val="77000"/>
                </a:schemeClr>
              </a:gs>
              <a:gs pos="100000">
                <a:schemeClr val="accent1">
                  <a:shade val="94000"/>
                  <a:satMod val="135000"/>
                  <a:alpha val="77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4902" y="4490596"/>
            <a:ext cx="6869397" cy="923897"/>
          </a:xfrm>
        </p:spPr>
        <p:txBody>
          <a:bodyPr/>
          <a:lstStyle/>
          <a:p>
            <a:r>
              <a:rPr lang="en-US" dirty="0" smtClean="0"/>
              <a:t>User Testing</a:t>
            </a:r>
            <a:endParaRPr lang="en-US" dirty="0"/>
          </a:p>
        </p:txBody>
      </p:sp>
      <p:sp>
        <p:nvSpPr>
          <p:cNvPr id="3" name="Content Placeholder 2"/>
          <p:cNvSpPr>
            <a:spLocks noGrp="1"/>
          </p:cNvSpPr>
          <p:nvPr>
            <p:ph idx="1"/>
          </p:nvPr>
        </p:nvSpPr>
        <p:spPr>
          <a:xfrm>
            <a:off x="914400" y="5109241"/>
            <a:ext cx="8229600" cy="2284055"/>
          </a:xfrm>
        </p:spPr>
        <p:txBody>
          <a:bodyPr>
            <a:normAutofit/>
          </a:bodyPr>
          <a:lstStyle/>
          <a:p>
            <a:pPr lvl="0"/>
            <a:r>
              <a:rPr lang="en-US" sz="2400" dirty="0"/>
              <a:t>L</a:t>
            </a:r>
            <a:r>
              <a:rPr lang="en-US" sz="2400" dirty="0" smtClean="0"/>
              <a:t>earn </a:t>
            </a:r>
            <a:r>
              <a:rPr lang="en-US" sz="2400" dirty="0"/>
              <a:t>and understand the </a:t>
            </a:r>
            <a:r>
              <a:rPr lang="en-US" sz="2400" dirty="0" smtClean="0"/>
              <a:t>your customer so you can make good strategic decisions</a:t>
            </a:r>
          </a:p>
          <a:p>
            <a:endParaRPr lang="en-US" sz="2400" dirty="0"/>
          </a:p>
        </p:txBody>
      </p:sp>
    </p:spTree>
    <p:extLst>
      <p:ext uri="{BB962C8B-B14F-4D97-AF65-F5344CB8AC3E}">
        <p14:creationId xmlns:p14="http://schemas.microsoft.com/office/powerpoint/2010/main" val="342082036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95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03198"/>
            <a:ext cx="3645694" cy="3934362"/>
          </a:xfrm>
        </p:spPr>
        <p:txBody>
          <a:bodyPr>
            <a:normAutofit/>
          </a:bodyPr>
          <a:lstStyle/>
          <a:p>
            <a:r>
              <a:rPr lang="en-US" dirty="0" smtClean="0"/>
              <a:t>Know who you’re testing with</a:t>
            </a:r>
            <a:endParaRPr lang="en-US" dirty="0"/>
          </a:p>
        </p:txBody>
      </p:sp>
    </p:spTree>
    <p:extLst>
      <p:ext uri="{BB962C8B-B14F-4D97-AF65-F5344CB8AC3E}">
        <p14:creationId xmlns:p14="http://schemas.microsoft.com/office/powerpoint/2010/main" val="90207391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687" y="5971401"/>
            <a:ext cx="8229600" cy="1143000"/>
          </a:xfrm>
        </p:spPr>
        <p:txBody>
          <a:bodyPr>
            <a:normAutofit/>
          </a:bodyPr>
          <a:lstStyle/>
          <a:p>
            <a:r>
              <a:rPr lang="en-US" sz="3600" dirty="0" smtClean="0">
                <a:solidFill>
                  <a:srgbClr val="000000"/>
                </a:solidFill>
              </a:rPr>
              <a:t>(Don</a:t>
            </a:r>
            <a:r>
              <a:rPr lang="fr-FR" sz="3600" dirty="0" smtClean="0">
                <a:solidFill>
                  <a:srgbClr val="000000"/>
                </a:solidFill>
              </a:rPr>
              <a:t>’</a:t>
            </a:r>
            <a:r>
              <a:rPr lang="en-US" sz="3600" dirty="0" smtClean="0">
                <a:solidFill>
                  <a:srgbClr val="000000"/>
                </a:solidFill>
              </a:rPr>
              <a:t>t test with friends)</a:t>
            </a:r>
            <a:endParaRPr lang="en-US" sz="3600" dirty="0">
              <a:solidFill>
                <a:srgbClr val="000000"/>
              </a:solidFill>
            </a:endParaRPr>
          </a:p>
        </p:txBody>
      </p:sp>
      <p:pic>
        <p:nvPicPr>
          <p:cNvPr id="4" name="Content Placeholder 3" descr="i_m_bias_540.jpg"/>
          <p:cNvPicPr>
            <a:picLocks noGrp="1" noChangeAspect="1"/>
          </p:cNvPicPr>
          <p:nvPr>
            <p:ph idx="1"/>
          </p:nvPr>
        </p:nvPicPr>
        <p:blipFill rotWithShape="1">
          <a:blip r:embed="rId3">
            <a:extLst>
              <a:ext uri="{28A0092B-C50C-407E-A947-70E740481C1C}">
                <a14:useLocalDpi xmlns:a14="http://schemas.microsoft.com/office/drawing/2010/main" val="0"/>
              </a:ext>
            </a:extLst>
          </a:blip>
          <a:srcRect l="-22732" r="-22732" b="7201"/>
          <a:stretch/>
        </p:blipFill>
        <p:spPr>
          <a:xfrm>
            <a:off x="-797785" y="244096"/>
            <a:ext cx="10998887" cy="5613345"/>
          </a:xfrm>
        </p:spPr>
      </p:pic>
    </p:spTree>
    <p:extLst>
      <p:ext uri="{BB962C8B-B14F-4D97-AF65-F5344CB8AC3E}">
        <p14:creationId xmlns:p14="http://schemas.microsoft.com/office/powerpoint/2010/main" val="36921072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8E3B"/>
        </a:solidFill>
        <a:effectLst/>
      </p:bgPr>
    </p:bg>
    <p:spTree>
      <p:nvGrpSpPr>
        <p:cNvPr id="1" name=""/>
        <p:cNvGrpSpPr/>
        <p:nvPr/>
      </p:nvGrpSpPr>
      <p:grpSpPr>
        <a:xfrm>
          <a:off x="0" y="0"/>
          <a:ext cx="0" cy="0"/>
          <a:chOff x="0" y="0"/>
          <a:chExt cx="0" cy="0"/>
        </a:xfrm>
      </p:grpSpPr>
      <p:sp>
        <p:nvSpPr>
          <p:cNvPr id="5" name="Rectangle 4"/>
          <p:cNvSpPr/>
          <p:nvPr/>
        </p:nvSpPr>
        <p:spPr>
          <a:xfrm>
            <a:off x="2898076" y="895407"/>
            <a:ext cx="3288828" cy="74888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766523"/>
            <a:ext cx="8229600" cy="1143000"/>
          </a:xfrm>
        </p:spPr>
        <p:txBody>
          <a:bodyPr/>
          <a:lstStyle/>
          <a:p>
            <a:r>
              <a:rPr lang="en-US" dirty="0" smtClean="0"/>
              <a:t>Talk it out</a:t>
            </a:r>
            <a:endParaRPr lang="en-US" dirty="0"/>
          </a:p>
        </p:txBody>
      </p:sp>
      <p:pic>
        <p:nvPicPr>
          <p:cNvPr id="4" name="Content Placeholder 3" descr="exit.gif"/>
          <p:cNvPicPr>
            <a:picLocks noGrp="1" noChangeAspect="1"/>
          </p:cNvPicPr>
          <p:nvPr>
            <p:ph idx="1"/>
          </p:nvPr>
        </p:nvPicPr>
        <p:blipFill rotWithShape="1">
          <a:blip r:embed="rId3">
            <a:extLst>
              <a:ext uri="{28A0092B-C50C-407E-A947-70E740481C1C}">
                <a14:useLocalDpi xmlns:a14="http://schemas.microsoft.com/office/drawing/2010/main" val="0"/>
              </a:ext>
            </a:extLst>
          </a:blip>
          <a:srcRect t="-5441" b="-4675"/>
          <a:stretch/>
        </p:blipFill>
        <p:spPr>
          <a:xfrm>
            <a:off x="457200" y="1909523"/>
            <a:ext cx="8229600" cy="3039633"/>
          </a:xfrm>
        </p:spPr>
      </p:pic>
    </p:spTree>
    <p:extLst>
      <p:ext uri="{BB962C8B-B14F-4D97-AF65-F5344CB8AC3E}">
        <p14:creationId xmlns:p14="http://schemas.microsoft.com/office/powerpoint/2010/main" val="18335463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90000"/>
          </a:blip>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309345" y="4770075"/>
            <a:ext cx="4868117" cy="1481491"/>
          </a:xfrm>
          <a:prstGeom prst="rect">
            <a:avLst/>
          </a:prstGeom>
          <a:gradFill flip="none" rotWithShape="1">
            <a:gsLst>
              <a:gs pos="0">
                <a:schemeClr val="dk1">
                  <a:shade val="51000"/>
                  <a:satMod val="130000"/>
                  <a:alpha val="33000"/>
                </a:schemeClr>
              </a:gs>
              <a:gs pos="80000">
                <a:schemeClr val="dk1">
                  <a:shade val="93000"/>
                  <a:satMod val="130000"/>
                  <a:alpha val="33000"/>
                </a:schemeClr>
              </a:gs>
              <a:gs pos="100000">
                <a:schemeClr val="dk1">
                  <a:shade val="94000"/>
                  <a:satMod val="135000"/>
                  <a:alpha val="33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4624910"/>
            <a:ext cx="4720262" cy="1903417"/>
          </a:xfrm>
        </p:spPr>
        <p:txBody>
          <a:bodyPr/>
          <a:lstStyle/>
          <a:p>
            <a:r>
              <a:rPr lang="en-US" dirty="0" smtClean="0"/>
              <a:t>Don’t give yourself away</a:t>
            </a:r>
            <a:endParaRPr lang="en-US" dirty="0"/>
          </a:p>
        </p:txBody>
      </p:sp>
    </p:spTree>
    <p:extLst>
      <p:ext uri="{BB962C8B-B14F-4D97-AF65-F5344CB8AC3E}">
        <p14:creationId xmlns:p14="http://schemas.microsoft.com/office/powerpoint/2010/main" val="17544898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crown.jpg"/>
          <p:cNvPicPr>
            <a:picLocks noChangeAspect="1"/>
          </p:cNvPicPr>
          <p:nvPr/>
        </p:nvPicPr>
        <p:blipFill>
          <a:blip r:embed="rId3">
            <a:alphaModFix amt="24000"/>
            <a:extLst>
              <a:ext uri="{28A0092B-C50C-407E-A947-70E740481C1C}">
                <a14:useLocalDpi xmlns:a14="http://schemas.microsoft.com/office/drawing/2010/main" val="0"/>
              </a:ext>
            </a:extLst>
          </a:blip>
          <a:stretch>
            <a:fillRect/>
          </a:stretch>
        </p:blipFill>
        <p:spPr>
          <a:xfrm>
            <a:off x="3467156" y="3028326"/>
            <a:ext cx="5542515" cy="3626883"/>
          </a:xfrm>
          <a:prstGeom prst="rect">
            <a:avLst/>
          </a:prstGeom>
        </p:spPr>
      </p:pic>
      <p:sp>
        <p:nvSpPr>
          <p:cNvPr id="2" name="Title 1"/>
          <p:cNvSpPr>
            <a:spLocks noGrp="1"/>
          </p:cNvSpPr>
          <p:nvPr>
            <p:ph type="title"/>
          </p:nvPr>
        </p:nvSpPr>
        <p:spPr>
          <a:xfrm>
            <a:off x="-1863147" y="139714"/>
            <a:ext cx="8229600" cy="1143000"/>
          </a:xfrm>
        </p:spPr>
        <p:txBody>
          <a:bodyPr/>
          <a:lstStyle/>
          <a:p>
            <a:r>
              <a:rPr lang="en-US" dirty="0" smtClean="0">
                <a:solidFill>
                  <a:srgbClr val="000000"/>
                </a:solidFill>
              </a:rPr>
              <a:t>How to win</a:t>
            </a:r>
            <a:endParaRPr lang="en-US" dirty="0">
              <a:solidFill>
                <a:srgbClr val="000000"/>
              </a:solidFill>
            </a:endParaRPr>
          </a:p>
        </p:txBody>
      </p:sp>
      <p:sp>
        <p:nvSpPr>
          <p:cNvPr id="7" name="TextBox 6"/>
          <p:cNvSpPr txBox="1"/>
          <p:nvPr/>
        </p:nvSpPr>
        <p:spPr>
          <a:xfrm>
            <a:off x="1001421" y="1448352"/>
            <a:ext cx="6875554" cy="3170099"/>
          </a:xfrm>
          <a:prstGeom prst="rect">
            <a:avLst/>
          </a:prstGeom>
          <a:noFill/>
        </p:spPr>
        <p:txBody>
          <a:bodyPr wrap="square" rtlCol="0">
            <a:spAutoFit/>
          </a:bodyPr>
          <a:lstStyle/>
          <a:p>
            <a:pPr marL="742950" indent="-742950">
              <a:buFont typeface="+mj-lt"/>
              <a:buAutoNum type="arabicPeriod"/>
            </a:pPr>
            <a:r>
              <a:rPr lang="en-US" sz="4000" dirty="0">
                <a:solidFill>
                  <a:srgbClr val="000000"/>
                </a:solidFill>
                <a:latin typeface="Franklin Gothic Medium"/>
              </a:rPr>
              <a:t>Know who you’re playing with (Don’t play with friends)</a:t>
            </a:r>
          </a:p>
          <a:p>
            <a:pPr marL="742950" indent="-742950">
              <a:buFont typeface="+mj-lt"/>
              <a:buAutoNum type="arabicPeriod"/>
            </a:pPr>
            <a:r>
              <a:rPr lang="en-US" sz="4000" dirty="0">
                <a:solidFill>
                  <a:srgbClr val="000000"/>
                </a:solidFill>
                <a:latin typeface="Franklin Gothic Medium"/>
              </a:rPr>
              <a:t>Talk it out</a:t>
            </a:r>
          </a:p>
          <a:p>
            <a:pPr marL="742950" indent="-742950">
              <a:buFont typeface="+mj-lt"/>
              <a:buAutoNum type="arabicPeriod"/>
            </a:pPr>
            <a:r>
              <a:rPr lang="en-US" sz="4000" dirty="0">
                <a:solidFill>
                  <a:srgbClr val="000000"/>
                </a:solidFill>
                <a:latin typeface="Franklin Gothic Medium"/>
              </a:rPr>
              <a:t>Don’t give yourself away</a:t>
            </a:r>
          </a:p>
        </p:txBody>
      </p:sp>
      <p:sp>
        <p:nvSpPr>
          <p:cNvPr id="9" name="Content Placeholder 8"/>
          <p:cNvSpPr>
            <a:spLocks noGrp="1"/>
          </p:cNvSpPr>
          <p:nvPr>
            <p:ph idx="1"/>
          </p:nvPr>
        </p:nvSpPr>
        <p:spPr/>
        <p:txBody>
          <a:bodyPr/>
          <a:lstStyle/>
          <a:p>
            <a:endParaRPr lang="en-US" dirty="0"/>
          </a:p>
        </p:txBody>
      </p:sp>
    </p:spTree>
    <p:extLst>
      <p:ext uri="{BB962C8B-B14F-4D97-AF65-F5344CB8AC3E}">
        <p14:creationId xmlns:p14="http://schemas.microsoft.com/office/powerpoint/2010/main" val="39362567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Thank You!</a:t>
            </a:r>
            <a:endParaRPr lang="en-US" dirty="0">
              <a:solidFill>
                <a:schemeClr val="bg1"/>
              </a:solidFill>
            </a:endParaRPr>
          </a:p>
        </p:txBody>
      </p:sp>
      <p:pic>
        <p:nvPicPr>
          <p:cNvPr id="4" name="Content Placeholder 3" descr="diplomacynerds wechat.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278" r="3141" b="29962"/>
          <a:stretch/>
        </p:blipFill>
        <p:spPr>
          <a:xfrm>
            <a:off x="586127" y="2208617"/>
            <a:ext cx="3712142" cy="4060288"/>
          </a:xfrm>
        </p:spPr>
      </p:pic>
      <p:sp>
        <p:nvSpPr>
          <p:cNvPr id="5" name="Content Placeholder 2"/>
          <p:cNvSpPr txBox="1">
            <a:spLocks/>
          </p:cNvSpPr>
          <p:nvPr/>
        </p:nvSpPr>
        <p:spPr>
          <a:xfrm>
            <a:off x="4129351" y="2029585"/>
            <a:ext cx="5356557" cy="2284055"/>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b="0" i="0" kern="1200">
                <a:solidFill>
                  <a:schemeClr val="tx1"/>
                </a:solidFill>
                <a:latin typeface="Helvetica Neue Medium"/>
                <a:ea typeface="+mn-ea"/>
                <a:cs typeface="Helvetica Neue Medium"/>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Helvetica Neue"/>
                <a:ea typeface="+mn-ea"/>
                <a:cs typeface="Helvetica Neue"/>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Helvetica Neue"/>
                <a:ea typeface="+mn-ea"/>
                <a:cs typeface="Helvetica Neue"/>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Helvetica Neue"/>
                <a:ea typeface="+mn-ea"/>
                <a:cs typeface="Helvetica Neue"/>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Helvetica Neue"/>
                <a:ea typeface="+mn-ea"/>
                <a:cs typeface="Helvetica Neu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err="1" smtClean="0">
                <a:solidFill>
                  <a:srgbClr val="000000"/>
                </a:solidFill>
              </a:rPr>
              <a:t>Noah.Solnick@IndulgeSmart.com</a:t>
            </a:r>
            <a:endParaRPr lang="en-US" sz="2400" dirty="0">
              <a:solidFill>
                <a:srgbClr val="000000"/>
              </a:solidFill>
            </a:endParaRPr>
          </a:p>
        </p:txBody>
      </p:sp>
      <p:sp>
        <p:nvSpPr>
          <p:cNvPr id="6" name="Content Placeholder 2"/>
          <p:cNvSpPr txBox="1">
            <a:spLocks/>
          </p:cNvSpPr>
          <p:nvPr/>
        </p:nvSpPr>
        <p:spPr>
          <a:xfrm>
            <a:off x="586127" y="692195"/>
            <a:ext cx="5356557" cy="2284055"/>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b="0" i="0" kern="1200">
                <a:solidFill>
                  <a:schemeClr val="tx1"/>
                </a:solidFill>
                <a:latin typeface="Helvetica Neue Medium"/>
                <a:ea typeface="+mn-ea"/>
                <a:cs typeface="Helvetica Neue Medium"/>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Helvetica Neue"/>
                <a:ea typeface="+mn-ea"/>
                <a:cs typeface="Helvetica Neue"/>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Helvetica Neue"/>
                <a:ea typeface="+mn-ea"/>
                <a:cs typeface="Helvetica Neue"/>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Helvetica Neue"/>
                <a:ea typeface="+mn-ea"/>
                <a:cs typeface="Helvetica Neue"/>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Helvetica Neue"/>
                <a:ea typeface="+mn-ea"/>
                <a:cs typeface="Helvetica Neu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solidFill>
                  <a:srgbClr val="000000"/>
                </a:solidFill>
              </a:rPr>
              <a:t>Try a game of Diplomacy?</a:t>
            </a:r>
            <a:endParaRPr lang="en-US" sz="2400" dirty="0">
              <a:solidFill>
                <a:srgbClr val="000000"/>
              </a:solidFill>
            </a:endParaRPr>
          </a:p>
        </p:txBody>
      </p:sp>
    </p:spTree>
    <p:extLst>
      <p:ext uri="{BB962C8B-B14F-4D97-AF65-F5344CB8AC3E}">
        <p14:creationId xmlns:p14="http://schemas.microsoft.com/office/powerpoint/2010/main" val="73152611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am I?</a:t>
            </a:r>
            <a:endParaRPr lang="en-US" dirty="0"/>
          </a:p>
        </p:txBody>
      </p:sp>
      <p:pic>
        <p:nvPicPr>
          <p:cNvPr id="4" name="Content Placeholder 3" descr="sf.jpg"/>
          <p:cNvPicPr>
            <a:picLocks noGrp="1" noChangeAspect="1"/>
          </p:cNvPicPr>
          <p:nvPr>
            <p:ph idx="1"/>
          </p:nvPr>
        </p:nvPicPr>
        <p:blipFill>
          <a:blip r:embed="rId3">
            <a:extLst>
              <a:ext uri="{28A0092B-C50C-407E-A947-70E740481C1C}">
                <a14:useLocalDpi xmlns:a14="http://schemas.microsoft.com/office/drawing/2010/main" val="0"/>
              </a:ext>
            </a:extLst>
          </a:blip>
          <a:srcRect t="19816" b="19816"/>
          <a:stretch>
            <a:fillRect/>
          </a:stretch>
        </p:blipFill>
        <p:spPr>
          <a:xfrm>
            <a:off x="0" y="1809230"/>
            <a:ext cx="9180225" cy="5048770"/>
          </a:xfrm>
        </p:spPr>
      </p:pic>
      <p:sp>
        <p:nvSpPr>
          <p:cNvPr id="6" name="TextBox 5"/>
          <p:cNvSpPr txBox="1"/>
          <p:nvPr/>
        </p:nvSpPr>
        <p:spPr>
          <a:xfrm>
            <a:off x="7727327" y="6581001"/>
            <a:ext cx="2530848" cy="276999"/>
          </a:xfrm>
          <a:prstGeom prst="rect">
            <a:avLst/>
          </a:prstGeom>
          <a:noFill/>
        </p:spPr>
        <p:txBody>
          <a:bodyPr wrap="square" rtlCol="0">
            <a:spAutoFit/>
          </a:bodyPr>
          <a:lstStyle/>
          <a:p>
            <a:r>
              <a:rPr lang="en-US" sz="1200" dirty="0" smtClean="0">
                <a:solidFill>
                  <a:schemeClr val="tx2">
                    <a:lumMod val="40000"/>
                    <a:lumOff val="60000"/>
                  </a:schemeClr>
                </a:solidFill>
              </a:rPr>
              <a:t>Flickr - David </a:t>
            </a:r>
            <a:r>
              <a:rPr lang="en-US" sz="1200" dirty="0" err="1" smtClean="0">
                <a:solidFill>
                  <a:schemeClr val="tx2">
                    <a:lumMod val="40000"/>
                    <a:lumOff val="60000"/>
                  </a:schemeClr>
                </a:solidFill>
              </a:rPr>
              <a:t>Ohmer</a:t>
            </a:r>
            <a:endParaRPr lang="en-US" sz="1200" dirty="0">
              <a:solidFill>
                <a:schemeClr val="tx2">
                  <a:lumMod val="40000"/>
                  <a:lumOff val="60000"/>
                </a:schemeClr>
              </a:solidFill>
            </a:endParaRPr>
          </a:p>
        </p:txBody>
      </p:sp>
    </p:spTree>
    <p:extLst>
      <p:ext uri="{BB962C8B-B14F-4D97-AF65-F5344CB8AC3E}">
        <p14:creationId xmlns:p14="http://schemas.microsoft.com/office/powerpoint/2010/main" val="4006606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descr="Uncle_Sam_(pointing_finger).jpg"/>
          <p:cNvPicPr>
            <a:picLocks noGrp="1" noChangeAspect="1"/>
          </p:cNvPicPr>
          <p:nvPr>
            <p:ph idx="1"/>
          </p:nvPr>
        </p:nvPicPr>
        <p:blipFill>
          <a:blip r:embed="rId3">
            <a:extLst>
              <a:ext uri="{28A0092B-C50C-407E-A947-70E740481C1C}">
                <a14:useLocalDpi xmlns:a14="http://schemas.microsoft.com/office/drawing/2010/main" val="0"/>
              </a:ext>
            </a:extLst>
          </a:blip>
          <a:srcRect l="-72174" r="-72174"/>
          <a:stretch>
            <a:fillRect/>
          </a:stretch>
        </p:blipFill>
        <p:spPr>
          <a:xfrm>
            <a:off x="-1998771" y="1012716"/>
            <a:ext cx="8229600" cy="4525963"/>
          </a:xfrm>
          <a:effectLst>
            <a:softEdge rad="482600"/>
          </a:effectLst>
        </p:spPr>
      </p:pic>
      <p:sp>
        <p:nvSpPr>
          <p:cNvPr id="2" name="Title 1"/>
          <p:cNvSpPr>
            <a:spLocks noGrp="1"/>
          </p:cNvSpPr>
          <p:nvPr>
            <p:ph type="title"/>
          </p:nvPr>
        </p:nvSpPr>
        <p:spPr>
          <a:xfrm>
            <a:off x="1871782" y="989216"/>
            <a:ext cx="8229600" cy="1143000"/>
          </a:xfrm>
        </p:spPr>
        <p:txBody>
          <a:bodyPr/>
          <a:lstStyle/>
          <a:p>
            <a:r>
              <a:rPr lang="en-US" dirty="0" smtClean="0">
                <a:solidFill>
                  <a:schemeClr val="bg1"/>
                </a:solidFill>
              </a:rPr>
              <a:t>Who are you?</a:t>
            </a:r>
            <a:endParaRPr lang="en-US" dirty="0">
              <a:solidFill>
                <a:schemeClr val="bg1"/>
              </a:solidFill>
            </a:endParaRPr>
          </a:p>
        </p:txBody>
      </p:sp>
      <p:sp>
        <p:nvSpPr>
          <p:cNvPr id="6" name="TextBox 5"/>
          <p:cNvSpPr txBox="1"/>
          <p:nvPr/>
        </p:nvSpPr>
        <p:spPr>
          <a:xfrm>
            <a:off x="3373516" y="2132216"/>
            <a:ext cx="5714625" cy="3416320"/>
          </a:xfrm>
          <a:prstGeom prst="rect">
            <a:avLst/>
          </a:prstGeom>
          <a:noFill/>
        </p:spPr>
        <p:txBody>
          <a:bodyPr wrap="square" rtlCol="0">
            <a:spAutoFit/>
          </a:bodyPr>
          <a:lstStyle/>
          <a:p>
            <a:pPr marL="742950" indent="-742950">
              <a:buAutoNum type="alphaUcPeriod"/>
            </a:pPr>
            <a:r>
              <a:rPr lang="en-US" sz="3600" dirty="0" smtClean="0">
                <a:solidFill>
                  <a:srgbClr val="000000"/>
                </a:solidFill>
              </a:rPr>
              <a:t>You want to learn more about User Testing</a:t>
            </a:r>
          </a:p>
          <a:p>
            <a:pPr marL="742950" indent="-742950">
              <a:buAutoNum type="alphaUcPeriod"/>
            </a:pPr>
            <a:r>
              <a:rPr lang="en-US" sz="3600" dirty="0" smtClean="0">
                <a:solidFill>
                  <a:srgbClr val="000000"/>
                </a:solidFill>
              </a:rPr>
              <a:t>You’re really interested in World History</a:t>
            </a:r>
          </a:p>
          <a:p>
            <a:pPr marL="742950" indent="-742950">
              <a:buAutoNum type="alphaUcPeriod"/>
            </a:pPr>
            <a:r>
              <a:rPr lang="en-US" sz="3600" dirty="0" smtClean="0">
                <a:solidFill>
                  <a:srgbClr val="000000"/>
                </a:solidFill>
              </a:rPr>
              <a:t>None of the above</a:t>
            </a:r>
          </a:p>
          <a:p>
            <a:endParaRPr lang="en-US" sz="3600" dirty="0">
              <a:solidFill>
                <a:srgbClr val="000000"/>
              </a:solidFill>
            </a:endParaRPr>
          </a:p>
        </p:txBody>
      </p:sp>
    </p:spTree>
    <p:extLst>
      <p:ext uri="{BB962C8B-B14F-4D97-AF65-F5344CB8AC3E}">
        <p14:creationId xmlns:p14="http://schemas.microsoft.com/office/powerpoint/2010/main" val="10639974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500707" y="2442198"/>
            <a:ext cx="10209528" cy="1965971"/>
          </a:xfrm>
          <a:prstGeom prst="rect">
            <a:avLst/>
          </a:prstGeom>
          <a:solidFill>
            <a:schemeClr val="accent2">
              <a:alpha val="69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800" dirty="0" smtClean="0"/>
              <a:t>Why?</a:t>
            </a:r>
            <a:endParaRPr lang="en-US" sz="8800" dirty="0"/>
          </a:p>
        </p:txBody>
      </p:sp>
    </p:spTree>
    <p:extLst>
      <p:ext uri="{BB962C8B-B14F-4D97-AF65-F5344CB8AC3E}">
        <p14:creationId xmlns:p14="http://schemas.microsoft.com/office/powerpoint/2010/main" val="41679543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(thanks </a:t>
            </a:r>
            <a:r>
              <a:rPr lang="en-US" dirty="0"/>
              <a:t>G</a:t>
            </a:r>
            <a:r>
              <a:rPr lang="en-US" dirty="0" smtClean="0"/>
              <a:t>oogle) </a:t>
            </a:r>
            <a:endParaRPr lang="en-US" dirty="0"/>
          </a:p>
        </p:txBody>
      </p:sp>
      <p:pic>
        <p:nvPicPr>
          <p:cNvPr id="4" name="Content Placeholder 3"/>
          <p:cNvPicPr>
            <a:picLocks noGrp="1" noChangeAspect="1"/>
          </p:cNvPicPr>
          <p:nvPr>
            <p:ph idx="1"/>
          </p:nvPr>
        </p:nvPicPr>
        <p:blipFill>
          <a:blip r:embed="rId3"/>
          <a:srcRect l="-16678" r="-16678"/>
          <a:stretch>
            <a:fillRect/>
          </a:stretch>
        </p:blipFill>
        <p:spPr/>
      </p:pic>
      <p:sp>
        <p:nvSpPr>
          <p:cNvPr id="5" name="TextBox 4"/>
          <p:cNvSpPr txBox="1"/>
          <p:nvPr/>
        </p:nvSpPr>
        <p:spPr>
          <a:xfrm>
            <a:off x="77946" y="6294821"/>
            <a:ext cx="9049773" cy="338554"/>
          </a:xfrm>
          <a:prstGeom prst="rect">
            <a:avLst/>
          </a:prstGeom>
          <a:noFill/>
        </p:spPr>
        <p:txBody>
          <a:bodyPr wrap="none" rtlCol="0">
            <a:spAutoFit/>
          </a:bodyPr>
          <a:lstStyle/>
          <a:p>
            <a:r>
              <a:rPr lang="nl-NL" sz="1600" dirty="0" smtClean="0"/>
              <a:t>Google Ventures: User Research, </a:t>
            </a:r>
            <a:r>
              <a:rPr lang="nl-NL" sz="1600" dirty="0"/>
              <a:t>Q</a:t>
            </a:r>
            <a:r>
              <a:rPr lang="nl-NL" sz="1600" dirty="0" smtClean="0"/>
              <a:t>uick </a:t>
            </a:r>
            <a:r>
              <a:rPr lang="nl-NL" sz="1600" dirty="0" err="1" smtClean="0"/>
              <a:t>and</a:t>
            </a:r>
            <a:r>
              <a:rPr lang="nl-NL" sz="1600" dirty="0" smtClean="0"/>
              <a:t> Dirty: http</a:t>
            </a:r>
            <a:r>
              <a:rPr lang="nl-NL" sz="1600" dirty="0"/>
              <a:t>://</a:t>
            </a:r>
            <a:r>
              <a:rPr lang="nl-NL" sz="1600" dirty="0" err="1"/>
              <a:t>www.youtube.com</a:t>
            </a:r>
            <a:r>
              <a:rPr lang="nl-NL" sz="1600" dirty="0"/>
              <a:t>/</a:t>
            </a:r>
            <a:r>
              <a:rPr lang="nl-NL" sz="1600" dirty="0" err="1"/>
              <a:t>watch?v</a:t>
            </a:r>
            <a:r>
              <a:rPr lang="nl-NL" sz="1600" dirty="0"/>
              <a:t>=WpzmOH0hrEM</a:t>
            </a:r>
            <a:endParaRPr lang="en-US" sz="1600" dirty="0"/>
          </a:p>
        </p:txBody>
      </p:sp>
    </p:spTree>
    <p:extLst>
      <p:ext uri="{BB962C8B-B14F-4D97-AF65-F5344CB8AC3E}">
        <p14:creationId xmlns:p14="http://schemas.microsoft.com/office/powerpoint/2010/main" val="47172754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rcRect l="-12239" r="-12239"/>
          <a:stretch>
            <a:fillRect/>
          </a:stretch>
        </p:blipFill>
        <p:spPr/>
      </p:pic>
    </p:spTree>
    <p:extLst>
      <p:ext uri="{BB962C8B-B14F-4D97-AF65-F5344CB8AC3E}">
        <p14:creationId xmlns:p14="http://schemas.microsoft.com/office/powerpoint/2010/main" val="354371932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rcRect l="-8167" r="-8167"/>
          <a:stretch>
            <a:fillRect/>
          </a:stretch>
        </p:blipFill>
        <p:spPr/>
      </p:pic>
    </p:spTree>
    <p:extLst>
      <p:ext uri="{BB962C8B-B14F-4D97-AF65-F5344CB8AC3E}">
        <p14:creationId xmlns:p14="http://schemas.microsoft.com/office/powerpoint/2010/main" val="34995704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46000"/>
          </a:blip>
          <a:stretch>
            <a:fillRect/>
          </a:stretch>
        </a:blipFill>
        <a:effectLst/>
      </p:bgPr>
    </p:bg>
    <p:spTree>
      <p:nvGrpSpPr>
        <p:cNvPr id="1" name=""/>
        <p:cNvGrpSpPr/>
        <p:nvPr/>
      </p:nvGrpSpPr>
      <p:grpSpPr>
        <a:xfrm>
          <a:off x="0" y="0"/>
          <a:ext cx="0" cy="0"/>
          <a:chOff x="0" y="0"/>
          <a:chExt cx="0" cy="0"/>
        </a:xfrm>
      </p:grpSpPr>
      <p:pic>
        <p:nvPicPr>
          <p:cNvPr id="4" name="Content Placeholder 3" descr="diplomacy.jpg"/>
          <p:cNvPicPr>
            <a:picLocks noGrp="1" noChangeAspect="1"/>
          </p:cNvPicPr>
          <p:nvPr>
            <p:ph idx="1"/>
          </p:nvPr>
        </p:nvPicPr>
        <p:blipFill rotWithShape="1">
          <a:blip r:embed="rId4">
            <a:extLst>
              <a:ext uri="{28A0092B-C50C-407E-A947-70E740481C1C}">
                <a14:useLocalDpi xmlns:a14="http://schemas.microsoft.com/office/drawing/2010/main" val="0"/>
              </a:ext>
            </a:extLst>
          </a:blip>
          <a:srcRect l="11322" t="7551" r="10179" b="14303"/>
          <a:stretch/>
        </p:blipFill>
        <p:spPr>
          <a:xfrm>
            <a:off x="3082856" y="1721750"/>
            <a:ext cx="2864560" cy="3858675"/>
          </a:xfrm>
        </p:spPr>
      </p:pic>
      <p:pic>
        <p:nvPicPr>
          <p:cNvPr id="5" name="Picture 4" descr="ris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2345" y="1600200"/>
            <a:ext cx="4035460" cy="4035460"/>
          </a:xfrm>
          <a:prstGeom prst="rect">
            <a:avLst/>
          </a:prstGeom>
        </p:spPr>
      </p:pic>
    </p:spTree>
    <p:extLst>
      <p:ext uri="{BB962C8B-B14F-4D97-AF65-F5344CB8AC3E}">
        <p14:creationId xmlns:p14="http://schemas.microsoft.com/office/powerpoint/2010/main" val="37579275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4.5505E-6 2.06338E-6 L -0.28168 0.0037 " pathEditMode="relative" rAng="0" ptsTypes="AA">
                                      <p:cBhvr>
                                        <p:cTn id="10" dur="500" fill="hold"/>
                                        <p:tgtEl>
                                          <p:spTgt spid="4"/>
                                        </p:tgtEl>
                                        <p:attrNameLst>
                                          <p:attrName>ppt_x</p:attrName>
                                          <p:attrName>ppt_y</p:attrName>
                                        </p:attrNameLst>
                                      </p:cBhvr>
                                      <p:rCtr x="-14092" y="185"/>
                                    </p:animMotion>
                                  </p:childTnLst>
                                </p:cTn>
                              </p:par>
                              <p:par>
                                <p:cTn id="11" presetID="42" presetClass="path" presetSubtype="0" accel="50000" decel="50000" fill="hold" nodeType="withEffect">
                                  <p:stCondLst>
                                    <p:cond delay="0"/>
                                  </p:stCondLst>
                                  <p:childTnLst>
                                    <p:animMotion origin="layout" path="M -0.05085 -0.00023 L -0.48872 0.00463 " pathEditMode="relative" rAng="0" ptsTypes="AA">
                                      <p:cBhvr>
                                        <p:cTn id="12" dur="500" fill="hold"/>
                                        <p:tgtEl>
                                          <p:spTgt spid="5"/>
                                        </p:tgtEl>
                                        <p:attrNameLst>
                                          <p:attrName>ppt_x</p:attrName>
                                          <p:attrName>ppt_y</p:attrName>
                                        </p:attrNameLst>
                                      </p:cBhvr>
                                      <p:rCtr x="-21902"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iplomacy1.png"/>
          <p:cNvPicPr>
            <a:picLocks noGrp="1" noChangeAspect="1"/>
          </p:cNvPicPr>
          <p:nvPr>
            <p:ph idx="1"/>
          </p:nvPr>
        </p:nvPicPr>
        <p:blipFill>
          <a:blip r:embed="rId3">
            <a:extLst>
              <a:ext uri="{28A0092B-C50C-407E-A947-70E740481C1C}">
                <a14:useLocalDpi xmlns:a14="http://schemas.microsoft.com/office/drawing/2010/main" val="0"/>
              </a:ext>
            </a:extLst>
          </a:blip>
          <a:srcRect l="-83291" r="-83291"/>
          <a:stretch>
            <a:fillRect/>
          </a:stretch>
        </p:blipFill>
        <p:spPr>
          <a:xfrm>
            <a:off x="2873403" y="1345167"/>
            <a:ext cx="8229600" cy="4525963"/>
          </a:xfrm>
        </p:spPr>
      </p:pic>
      <p:pic>
        <p:nvPicPr>
          <p:cNvPr id="5" name="Picture 4" descr="diplomacy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486" y="1345167"/>
            <a:ext cx="2634220" cy="4500753"/>
          </a:xfrm>
          <a:prstGeom prst="rect">
            <a:avLst/>
          </a:prstGeom>
        </p:spPr>
      </p:pic>
      <p:sp>
        <p:nvSpPr>
          <p:cNvPr id="6" name="Title 1"/>
          <p:cNvSpPr txBox="1">
            <a:spLocks/>
          </p:cNvSpPr>
          <p:nvPr/>
        </p:nvSpPr>
        <p:spPr>
          <a:xfrm>
            <a:off x="609600" y="176843"/>
            <a:ext cx="8229600" cy="1143000"/>
          </a:xfrm>
          <a:prstGeom prst="rect">
            <a:avLst/>
          </a:prstGeom>
        </p:spPr>
        <p:txBody>
          <a:bodyPr vert="horz" lIns="91440" tIns="45720" rIns="91440" bIns="45720" rtlCol="0" anchor="t">
            <a:noAutofit/>
          </a:bodyPr>
          <a:lstStyle>
            <a:lvl1pPr algn="ctr" defTabSz="914400" rtl="0" eaLnBrk="1" latinLnBrk="0" hangingPunct="1">
              <a:spcBef>
                <a:spcPct val="0"/>
              </a:spcBef>
              <a:buNone/>
              <a:defRPr sz="5000" b="1" i="0" kern="1200">
                <a:solidFill>
                  <a:schemeClr val="tx1"/>
                </a:solidFill>
                <a:latin typeface="Helvetica Neue"/>
                <a:ea typeface="+mj-ea"/>
                <a:cs typeface="Helvetica Neue"/>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smtClean="0">
                <a:solidFill>
                  <a:srgbClr val="FF6600"/>
                </a:solidFill>
                <a:latin typeface="Apple Chancery"/>
                <a:cs typeface="Apple Chancery"/>
              </a:rPr>
              <a:t>Figure A</a:t>
            </a:r>
            <a:endParaRPr lang="en-US" sz="4800" dirty="0">
              <a:solidFill>
                <a:srgbClr val="FF6600"/>
              </a:solidFill>
              <a:latin typeface="Apple Chancery"/>
              <a:cs typeface="Apple Chancery"/>
            </a:endParaRPr>
          </a:p>
        </p:txBody>
      </p:sp>
    </p:spTree>
    <p:extLst>
      <p:ext uri="{BB962C8B-B14F-4D97-AF65-F5344CB8AC3E}">
        <p14:creationId xmlns:p14="http://schemas.microsoft.com/office/powerpoint/2010/main" val="370458510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wilight">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wilight">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2341</TotalTime>
  <Words>785</Words>
  <Application>Microsoft Macintosh PowerPoint</Application>
  <PresentationFormat>On-screen Show (4:3)</PresentationFormat>
  <Paragraphs>110</Paragraphs>
  <Slides>17</Slides>
  <Notes>16</Notes>
  <HiddenSlides>0</HiddenSlides>
  <MMClips>0</MMClip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Twilight</vt:lpstr>
      <vt:lpstr>1_Twilight</vt:lpstr>
      <vt:lpstr>User Testing and 1959 Diplomacy</vt:lpstr>
      <vt:lpstr>Who am I?</vt:lpstr>
      <vt:lpstr>Who are you?</vt:lpstr>
      <vt:lpstr>PowerPoint Presentation</vt:lpstr>
      <vt:lpstr>Why? (thanks Google) </vt:lpstr>
      <vt:lpstr>PowerPoint Presentation</vt:lpstr>
      <vt:lpstr>PowerPoint Presentation</vt:lpstr>
      <vt:lpstr>PowerPoint Presentation</vt:lpstr>
      <vt:lpstr>PowerPoint Presentation</vt:lpstr>
      <vt:lpstr>How to win</vt:lpstr>
      <vt:lpstr>User Testing</vt:lpstr>
      <vt:lpstr>Know who you’re testing with</vt:lpstr>
      <vt:lpstr>(Don’t test with friends)</vt:lpstr>
      <vt:lpstr>Talk it out</vt:lpstr>
      <vt:lpstr>Don’t give yourself away</vt:lpstr>
      <vt:lpstr>How to win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Testing and 1959 Diplomacy</dc:title>
  <dc:creator>Noah Solnick</dc:creator>
  <cp:lastModifiedBy>Noah Solnick</cp:lastModifiedBy>
  <cp:revision>24</cp:revision>
  <dcterms:created xsi:type="dcterms:W3CDTF">2014-11-06T17:31:23Z</dcterms:created>
  <dcterms:modified xsi:type="dcterms:W3CDTF">2016-02-15T04:42:05Z</dcterms:modified>
</cp:coreProperties>
</file>